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5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70" r:id="rId10"/>
    <p:sldId id="273" r:id="rId11"/>
    <p:sldId id="271" r:id="rId12"/>
    <p:sldId id="272" r:id="rId13"/>
    <p:sldId id="274" r:id="rId14"/>
    <p:sldId id="276" r:id="rId15"/>
    <p:sldId id="275" r:id="rId16"/>
    <p:sldId id="277" r:id="rId17"/>
    <p:sldId id="278" r:id="rId18"/>
    <p:sldId id="264" r:id="rId19"/>
    <p:sldId id="266" r:id="rId20"/>
    <p:sldId id="267" r:id="rId21"/>
    <p:sldId id="268" r:id="rId22"/>
    <p:sldId id="279" r:id="rId23"/>
    <p:sldId id="280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24"/>
    <a:srgbClr val="D9D9D9"/>
    <a:srgbClr val="DDB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211" dt="2023-10-30T02:43:40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189" autoAdjust="0"/>
  </p:normalViewPr>
  <p:slideViewPr>
    <p:cSldViewPr snapToGrid="0">
      <p:cViewPr>
        <p:scale>
          <a:sx n="75" d="100"/>
          <a:sy n="75" d="100"/>
        </p:scale>
        <p:origin x="1230" y="7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9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2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8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29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82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5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341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9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42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76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505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077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23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2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7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26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1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62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0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B0958F-6298-E33D-C279-52504C28A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C15766-DDFB-4E72-FCAC-DEF427C52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20EC13-8901-43BD-72BC-61D88C97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48024-1456-27D5-47F2-DD4BCA19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7FA0DF-4867-9B10-B593-CCC2CE57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microsoft.com/office/2017/06/relationships/model3d" Target="../media/model3d1.glb"/><Relationship Id="rId9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odPack1_28_Videvo">
            <a:hlinkClick r:id="" action="ppaction://media"/>
            <a:extLst>
              <a:ext uri="{FF2B5EF4-FFF2-40B4-BE49-F238E27FC236}">
                <a16:creationId xmlns:a16="http://schemas.microsoft.com/office/drawing/2014/main" id="{DDB64EF4-970D-4533-70BB-FD7B303535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33" end="134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709662-D9EB-7F98-7995-20F5B71829A1}"/>
              </a:ext>
            </a:extLst>
          </p:cNvPr>
          <p:cNvSpPr/>
          <p:nvPr/>
        </p:nvSpPr>
        <p:spPr>
          <a:xfrm>
            <a:off x="-95250" y="-85725"/>
            <a:ext cx="12392025" cy="7029450"/>
          </a:xfrm>
          <a:prstGeom prst="rect">
            <a:avLst/>
          </a:prstGeom>
          <a:solidFill>
            <a:srgbClr val="5E24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2AA3D49-52EF-F87F-9B0B-D3DF8E6D2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09" y="2176582"/>
            <a:ext cx="375238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-3410913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-3062962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</p:spTree>
    <p:extLst>
      <p:ext uri="{BB962C8B-B14F-4D97-AF65-F5344CB8AC3E}">
        <p14:creationId xmlns:p14="http://schemas.microsoft.com/office/powerpoint/2010/main" val="2057295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3E7E3C-74EC-11FD-0FBF-F5C21E1BB242}"/>
              </a:ext>
            </a:extLst>
          </p:cNvPr>
          <p:cNvSpPr txBox="1"/>
          <p:nvPr/>
        </p:nvSpPr>
        <p:spPr>
          <a:xfrm>
            <a:off x="-323397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7899E0BC-B850-81CC-2B87-5E871FBE5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-3581922" y="3721270"/>
            <a:ext cx="301160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A93DE1-D6AF-6797-A590-A18B49CE417E}"/>
              </a:ext>
            </a:extLst>
          </p:cNvPr>
          <p:cNvSpPr txBox="1"/>
          <p:nvPr/>
        </p:nvSpPr>
        <p:spPr>
          <a:xfrm>
            <a:off x="-3077525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F63F4EE2-C886-FCFA-2C0B-DC65FCD7F3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-3429116" y="4700159"/>
            <a:ext cx="301160" cy="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F5FB38-65EA-1E5A-B4C7-EA55F53C66DA}"/>
              </a:ext>
            </a:extLst>
          </p:cNvPr>
          <p:cNvSpPr txBox="1"/>
          <p:nvPr/>
        </p:nvSpPr>
        <p:spPr>
          <a:xfrm>
            <a:off x="1194618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1D07DB5-B6FA-4E72-0FFA-DFBB82D599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843027" y="4700159"/>
            <a:ext cx="301160" cy="33261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EEA855-992F-5AA2-58F5-555B2CEB3002}"/>
              </a:ext>
            </a:extLst>
          </p:cNvPr>
          <p:cNvCxnSpPr>
            <a:cxnSpLocks/>
          </p:cNvCxnSpPr>
          <p:nvPr/>
        </p:nvCxnSpPr>
        <p:spPr>
          <a:xfrm flipH="1">
            <a:off x="1244751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1A6CE7-6DCE-1657-AAE6-15DBBD818416}"/>
              </a:ext>
            </a:extLst>
          </p:cNvPr>
          <p:cNvSpPr txBox="1"/>
          <p:nvPr/>
        </p:nvSpPr>
        <p:spPr>
          <a:xfrm>
            <a:off x="12341568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74444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44191-7389-7FAC-6813-BD67BA2E5610}"/>
              </a:ext>
            </a:extLst>
          </p:cNvPr>
          <p:cNvSpPr txBox="1"/>
          <p:nvPr/>
        </p:nvSpPr>
        <p:spPr>
          <a:xfrm>
            <a:off x="12872740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1A922C-3EF1-12F7-C6D2-001896F32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12492221" y="2835845"/>
            <a:ext cx="383704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2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1DFD81-A29B-885F-B1A8-3C64AC3DCB3B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FA1A6AA-9B69-7298-3FC7-539F7C53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B96B2D-252D-F3BB-4FD4-B8779AD8E704}"/>
              </a:ext>
            </a:extLst>
          </p:cNvPr>
          <p:cNvSpPr txBox="1"/>
          <p:nvPr/>
        </p:nvSpPr>
        <p:spPr>
          <a:xfrm>
            <a:off x="12748444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2674E22-6F47-D807-893B-632F1796CC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000"/>
          <a:stretch/>
        </p:blipFill>
        <p:spPr>
          <a:xfrm>
            <a:off x="12341568" y="3726722"/>
            <a:ext cx="491991" cy="4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63741B-94D2-129C-0221-341BC136C6E3}"/>
              </a:ext>
            </a:extLst>
          </p:cNvPr>
          <p:cNvSpPr txBox="1"/>
          <p:nvPr/>
        </p:nvSpPr>
        <p:spPr>
          <a:xfrm>
            <a:off x="12900606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3FBE6B9-B9C5-9B71-4D14-F0B296B43D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12464356" y="4636026"/>
            <a:ext cx="403682" cy="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3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FBD586-EFB5-8147-0F9A-63A4C63C894E}"/>
              </a:ext>
            </a:extLst>
          </p:cNvPr>
          <p:cNvSpPr txBox="1"/>
          <p:nvPr/>
        </p:nvSpPr>
        <p:spPr>
          <a:xfrm>
            <a:off x="8925461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1FE2D55-3784-2C2E-44B6-833BE34B8E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8489211" y="4636026"/>
            <a:ext cx="403682" cy="43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BD34D4-DA5D-A010-69BF-0310C29B4885}"/>
              </a:ext>
            </a:extLst>
          </p:cNvPr>
          <p:cNvCxnSpPr>
            <a:cxnSpLocks/>
          </p:cNvCxnSpPr>
          <p:nvPr/>
        </p:nvCxnSpPr>
        <p:spPr>
          <a:xfrm flipV="1">
            <a:off x="846667" y="7043685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081D6-EA44-77FB-F753-59DE59D56956}"/>
              </a:ext>
            </a:extLst>
          </p:cNvPr>
          <p:cNvSpPr txBox="1"/>
          <p:nvPr/>
        </p:nvSpPr>
        <p:spPr>
          <a:xfrm>
            <a:off x="996236" y="7016006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035F0-1730-4F70-5912-76B394E3EB91}"/>
              </a:ext>
            </a:extLst>
          </p:cNvPr>
          <p:cNvSpPr txBox="1"/>
          <p:nvPr/>
        </p:nvSpPr>
        <p:spPr>
          <a:xfrm>
            <a:off x="996236" y="7231220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493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8104589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324743" y="4622797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Camadas</a:t>
            </a:r>
          </a:p>
        </p:txBody>
      </p:sp>
    </p:spTree>
    <p:extLst>
      <p:ext uri="{BB962C8B-B14F-4D97-AF65-F5344CB8AC3E}">
        <p14:creationId xmlns:p14="http://schemas.microsoft.com/office/powerpoint/2010/main" val="773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2062462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324743" y="4834966"/>
            <a:ext cx="221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Captura dos dados</a:t>
            </a:r>
          </a:p>
        </p:txBody>
      </p:sp>
    </p:spTree>
    <p:extLst>
      <p:ext uri="{BB962C8B-B14F-4D97-AF65-F5344CB8AC3E}">
        <p14:creationId xmlns:p14="http://schemas.microsoft.com/office/powerpoint/2010/main" val="20569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m 29" descr="Seguro para funcionário temporário - Contratação Individual">
            <a:extLst>
              <a:ext uri="{FF2B5EF4-FFF2-40B4-BE49-F238E27FC236}">
                <a16:creationId xmlns:a16="http://schemas.microsoft.com/office/drawing/2014/main" id="{F5C2F742-D7E7-7BB5-8DD0-E251FCEA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1" r="2311"/>
          <a:stretch>
            <a:fillRect/>
          </a:stretch>
        </p:blipFill>
        <p:spPr bwMode="auto">
          <a:xfrm>
            <a:off x="4137380" y="385519"/>
            <a:ext cx="2321755" cy="2486558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 descr="7 qualidades que todo funcionário de provedores deve ter - ISPBLOG">
            <a:extLst>
              <a:ext uri="{FF2B5EF4-FFF2-40B4-BE49-F238E27FC236}">
                <a16:creationId xmlns:a16="http://schemas.microsoft.com/office/drawing/2014/main" id="{B4A92E0E-6126-B321-5080-6FEC05B0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35082"/>
          <a:stretch>
            <a:fillRect/>
          </a:stretch>
        </p:blipFill>
        <p:spPr bwMode="auto">
          <a:xfrm>
            <a:off x="2279291" y="386052"/>
            <a:ext cx="2293081" cy="2486025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Permisos y licencias de los funcionarios públicos | Permisos funcionarios">
            <a:extLst>
              <a:ext uri="{FF2B5EF4-FFF2-40B4-BE49-F238E27FC236}">
                <a16:creationId xmlns:a16="http://schemas.microsoft.com/office/drawing/2014/main" id="{C148B1C9-3523-5DE1-43A1-AC0AF975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r="15218"/>
          <a:stretch>
            <a:fillRect/>
          </a:stretch>
        </p:blipFill>
        <p:spPr bwMode="auto">
          <a:xfrm>
            <a:off x="204246" y="386053"/>
            <a:ext cx="2449234" cy="2486026"/>
          </a:xfrm>
          <a:custGeom>
            <a:avLst/>
            <a:gdLst>
              <a:gd name="connsiteX0" fmla="*/ 563284 w 2449234"/>
              <a:gd name="connsiteY0" fmla="*/ 0 h 2486026"/>
              <a:gd name="connsiteX1" fmla="*/ 2449234 w 2449234"/>
              <a:gd name="connsiteY1" fmla="*/ 0 h 2486026"/>
              <a:gd name="connsiteX2" fmla="*/ 1885950 w 2449234"/>
              <a:gd name="connsiteY2" fmla="*/ 2486026 h 2486026"/>
              <a:gd name="connsiteX3" fmla="*/ 0 w 2449234"/>
              <a:gd name="connsiteY3" fmla="*/ 2486026 h 2486026"/>
              <a:gd name="connsiteX4" fmla="*/ 563284 w 2449234"/>
              <a:gd name="connsiteY4" fmla="*/ 0 h 248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234" h="2486026">
                <a:moveTo>
                  <a:pt x="563284" y="0"/>
                </a:moveTo>
                <a:lnTo>
                  <a:pt x="2449234" y="0"/>
                </a:lnTo>
                <a:lnTo>
                  <a:pt x="1885950" y="2486026"/>
                </a:lnTo>
                <a:lnTo>
                  <a:pt x="0" y="2486026"/>
                </a:lnTo>
                <a:lnTo>
                  <a:pt x="56328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Muito além do salário: afinal, qual o custo de um funcionário para a  empresa?">
            <a:extLst>
              <a:ext uri="{FF2B5EF4-FFF2-40B4-BE49-F238E27FC236}">
                <a16:creationId xmlns:a16="http://schemas.microsoft.com/office/drawing/2014/main" id="{A6B85030-166B-D529-8033-519E7E9B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0571"/>
          <a:stretch>
            <a:fillRect/>
          </a:stretch>
        </p:blipFill>
        <p:spPr bwMode="auto">
          <a:xfrm>
            <a:off x="7838114" y="383044"/>
            <a:ext cx="2282220" cy="2486558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  <a:gd name="connsiteX4" fmla="*/ 610764 w 2496714"/>
              <a:gd name="connsiteY4" fmla="*/ 0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lnTo>
                  <a:pt x="61076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Funcionário público pode abrir empresa? - ServidoresMG">
            <a:extLst>
              <a:ext uri="{FF2B5EF4-FFF2-40B4-BE49-F238E27FC236}">
                <a16:creationId xmlns:a16="http://schemas.microsoft.com/office/drawing/2014/main" id="{469A23D3-95D8-82AE-0D8D-7F88C9AD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r="111"/>
          <a:stretch>
            <a:fillRect/>
          </a:stretch>
        </p:blipFill>
        <p:spPr bwMode="auto">
          <a:xfrm>
            <a:off x="9648946" y="386320"/>
            <a:ext cx="2321755" cy="2483282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Qual é o funcionário ideal para um programa de idiomas?">
            <a:extLst>
              <a:ext uri="{FF2B5EF4-FFF2-40B4-BE49-F238E27FC236}">
                <a16:creationId xmlns:a16="http://schemas.microsoft.com/office/drawing/2014/main" id="{0484C4A4-A9AC-D259-2EEF-E4AF0A9E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r="26635"/>
          <a:stretch>
            <a:fillRect/>
          </a:stretch>
        </p:blipFill>
        <p:spPr bwMode="auto">
          <a:xfrm>
            <a:off x="5987747" y="383044"/>
            <a:ext cx="2282220" cy="2490177"/>
          </a:xfrm>
          <a:custGeom>
            <a:avLst/>
            <a:gdLst>
              <a:gd name="connsiteX0" fmla="*/ 613942 w 2499892"/>
              <a:gd name="connsiteY0" fmla="*/ 0 h 2709605"/>
              <a:gd name="connsiteX1" fmla="*/ 2499892 w 2499892"/>
              <a:gd name="connsiteY1" fmla="*/ 0 h 2709605"/>
              <a:gd name="connsiteX2" fmla="*/ 1885950 w 2499892"/>
              <a:gd name="connsiteY2" fmla="*/ 2709605 h 2709605"/>
              <a:gd name="connsiteX3" fmla="*/ 0 w 2499892"/>
              <a:gd name="connsiteY3" fmla="*/ 2709605 h 27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9892" h="2709605">
                <a:moveTo>
                  <a:pt x="613942" y="0"/>
                </a:moveTo>
                <a:lnTo>
                  <a:pt x="2499892" y="0"/>
                </a:lnTo>
                <a:lnTo>
                  <a:pt x="1885950" y="2709605"/>
                </a:lnTo>
                <a:lnTo>
                  <a:pt x="0" y="27096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Nosso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Time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F81BA9B-7170-C9BA-DC6E-2866870ECEAD}"/>
              </a:ext>
            </a:extLst>
          </p:cNvPr>
          <p:cNvCxnSpPr/>
          <p:nvPr/>
        </p:nvCxnSpPr>
        <p:spPr>
          <a:xfrm flipV="1">
            <a:off x="846667" y="71664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922E099-6497-96CA-0385-69E6F5594881}"/>
              </a:ext>
            </a:extLst>
          </p:cNvPr>
          <p:cNvSpPr txBox="1"/>
          <p:nvPr/>
        </p:nvSpPr>
        <p:spPr>
          <a:xfrm>
            <a:off x="1078680" y="70093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155A78F8-B80C-3FAF-E211-FA650A6F13C4}"/>
              </a:ext>
            </a:extLst>
          </p:cNvPr>
          <p:cNvSpPr txBox="1"/>
          <p:nvPr/>
        </p:nvSpPr>
        <p:spPr>
          <a:xfrm>
            <a:off x="1078680" y="7394023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8908390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653093" y="4822851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311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3295651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879481" y="4854985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EAD86B-5952-9795-F6EA-9B80CD21B265}"/>
              </a:ext>
            </a:extLst>
          </p:cNvPr>
          <p:cNvSpPr txBox="1"/>
          <p:nvPr/>
        </p:nvSpPr>
        <p:spPr>
          <a:xfrm>
            <a:off x="996235" y="-818204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D9343B-82D4-D33F-B727-F58B8DC8DD1B}"/>
              </a:ext>
            </a:extLst>
          </p:cNvPr>
          <p:cNvCxnSpPr>
            <a:cxnSpLocks/>
          </p:cNvCxnSpPr>
          <p:nvPr/>
        </p:nvCxnSpPr>
        <p:spPr>
          <a:xfrm flipV="1">
            <a:off x="846667" y="-905355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C82BB80A-A954-D126-4835-BC704D9FE83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-925033" y="-3596345"/>
            <a:ext cx="14042060" cy="1404206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4160654" y="2609077"/>
            <a:ext cx="3870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Trello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674678-345D-4D27-FC85-742D634735EB}"/>
              </a:ext>
            </a:extLst>
          </p:cNvPr>
          <p:cNvSpPr txBox="1"/>
          <p:nvPr/>
        </p:nvSpPr>
        <p:spPr>
          <a:xfrm>
            <a:off x="996235" y="199293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C15D2CC-9AE1-575D-038E-F5D1B1DEF123}"/>
              </a:ext>
            </a:extLst>
          </p:cNvPr>
          <p:cNvCxnSpPr>
            <a:cxnSpLocks/>
          </p:cNvCxnSpPr>
          <p:nvPr/>
        </p:nvCxnSpPr>
        <p:spPr>
          <a:xfrm flipV="1">
            <a:off x="846667" y="112142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4ED1A62-AF8D-D49E-0C20-8AE16D1FFD9E}"/>
              </a:ext>
            </a:extLst>
          </p:cNvPr>
          <p:cNvSpPr txBox="1"/>
          <p:nvPr/>
        </p:nvSpPr>
        <p:spPr>
          <a:xfrm>
            <a:off x="1214422" y="7602948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7D32D54-F7EB-257E-9D75-5E629058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9456896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451A941-B416-D771-C563-C1214779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9460108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C4ABFBA-F7B2-2D74-7DC7-18BC31B52C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9444928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788A440-222F-119E-1824-9C23D615E6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9449812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7B1FF95-B49D-60BB-064A-F177E67F0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9463980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067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BCD192C-9915-A570-6E34-57112D6025F9}"/>
              </a:ext>
            </a:extLst>
          </p:cNvPr>
          <p:cNvCxnSpPr>
            <a:cxnSpLocks/>
          </p:cNvCxnSpPr>
          <p:nvPr/>
        </p:nvCxnSpPr>
        <p:spPr>
          <a:xfrm>
            <a:off x="12341567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E22A30-9801-E41B-D6D7-D98FC1DAC438}"/>
              </a:ext>
            </a:extLst>
          </p:cNvPr>
          <p:cNvSpPr txBox="1"/>
          <p:nvPr/>
        </p:nvSpPr>
        <p:spPr>
          <a:xfrm>
            <a:off x="12341567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CC58FB9-4D86-2219-8573-6DCEEFB8DC53}"/>
              </a:ext>
            </a:extLst>
          </p:cNvPr>
          <p:cNvSpPr txBox="1"/>
          <p:nvPr/>
        </p:nvSpPr>
        <p:spPr>
          <a:xfrm>
            <a:off x="12941882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F3A217F1-3564-5E71-E567-72C4300385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5374"/>
          <a:stretch/>
        </p:blipFill>
        <p:spPr>
          <a:xfrm>
            <a:off x="12462350" y="2544183"/>
            <a:ext cx="479532" cy="6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9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306698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Analitycs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48044249"/>
                  </p:ext>
                </p:extLst>
              </p:nvPr>
            </p:nvGraphicFramePr>
            <p:xfrm>
              <a:off x="580149" y="1652598"/>
              <a:ext cx="5379821" cy="476703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79821" cy="4767035"/>
                    </a:xfrm>
                    <a:prstGeom prst="rect">
                      <a:avLst/>
                    </a:prstGeom>
                  </am3d:spPr>
                  <am3d:camera>
                    <am3d:pos x="6831314" y="3491459" z="50428215"/>
                    <am3d:up dx="0" dy="36000000" dz="0"/>
                    <am3d:lookAt x="6831314" y="3491459" z="0"/>
                    <am3d:perspective fov="352354"/>
                  </am3d:camera>
                  <am3d:trans>
                    <am3d:meterPerModelUnit n="26775" d="1000000"/>
                    <am3d:preTrans dx="56057" dy="-1470993" dz="3387813"/>
                    <am3d:scale>
                      <am3d:sx n="1000000" d="1000000"/>
                      <am3d:sy n="1000000" d="1000000"/>
                      <am3d:sz n="1000000" d="1000000"/>
                    </am3d:scale>
                    <am3d:rot ax="5925007" ay="2859" az="1078147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149" y="1652598"/>
                <a:ext cx="5379821" cy="476703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EF4A732-DBB3-94C4-5765-BCA561907650}"/>
              </a:ext>
            </a:extLst>
          </p:cNvPr>
          <p:cNvSpPr txBox="1"/>
          <p:nvPr/>
        </p:nvSpPr>
        <p:spPr>
          <a:xfrm>
            <a:off x="6907013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05EDF49-2017-1EA6-4C1F-E744F43BFB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374"/>
          <a:stretch/>
        </p:blipFill>
        <p:spPr>
          <a:xfrm>
            <a:off x="6427481" y="2544183"/>
            <a:ext cx="479532" cy="685486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8339905-4857-5579-05C8-B77814D15568}"/>
              </a:ext>
            </a:extLst>
          </p:cNvPr>
          <p:cNvCxnSpPr>
            <a:cxnSpLocks/>
          </p:cNvCxnSpPr>
          <p:nvPr/>
        </p:nvCxnSpPr>
        <p:spPr>
          <a:xfrm>
            <a:off x="12536604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7FD073-FF23-6427-AD06-4D77729DC52F}"/>
              </a:ext>
            </a:extLst>
          </p:cNvPr>
          <p:cNvSpPr txBox="1"/>
          <p:nvPr/>
        </p:nvSpPr>
        <p:spPr>
          <a:xfrm>
            <a:off x="13111641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Ideal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D0202E7-8F1B-874C-9FD4-D51C9475ED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2201"/>
          <a:stretch/>
        </p:blipFill>
        <p:spPr>
          <a:xfrm>
            <a:off x="12538728" y="1638854"/>
            <a:ext cx="572913" cy="5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1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Ideal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Analitycs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81132E14-C4AF-329E-D307-F7DA0ECB7E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201"/>
          <a:stretch/>
        </p:blipFill>
        <p:spPr>
          <a:xfrm>
            <a:off x="6308822" y="1638854"/>
            <a:ext cx="572913" cy="557149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76DAABE-C21A-B008-6475-58253B4FF254}"/>
              </a:ext>
            </a:extLst>
          </p:cNvPr>
          <p:cNvCxnSpPr>
            <a:cxnSpLocks/>
          </p:cNvCxnSpPr>
          <p:nvPr/>
        </p:nvCxnSpPr>
        <p:spPr>
          <a:xfrm>
            <a:off x="12465952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CAA8A3C-E66D-6455-D35E-82E0D74F8D78}"/>
              </a:ext>
            </a:extLst>
          </p:cNvPr>
          <p:cNvSpPr txBox="1"/>
          <p:nvPr/>
        </p:nvSpPr>
        <p:spPr>
          <a:xfrm>
            <a:off x="13040989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alerta</a:t>
            </a:r>
          </a:p>
        </p:txBody>
      </p:sp>
      <p:pic>
        <p:nvPicPr>
          <p:cNvPr id="49" name="Gráfico 48">
            <a:extLst>
              <a:ext uri="{FF2B5EF4-FFF2-40B4-BE49-F238E27FC236}">
                <a16:creationId xmlns:a16="http://schemas.microsoft.com/office/drawing/2014/main" id="{35091DEA-A1A8-5ECF-24E1-E375B2587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262"/>
          <a:stretch/>
        </p:blipFill>
        <p:spPr>
          <a:xfrm>
            <a:off x="12482352" y="1631311"/>
            <a:ext cx="558637" cy="57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21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alerta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Analitycs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B3947D4-6C41-68B7-B487-835C0998EA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8262"/>
          <a:stretch/>
        </p:blipFill>
        <p:spPr>
          <a:xfrm>
            <a:off x="6323098" y="1631311"/>
            <a:ext cx="558637" cy="57077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000ADCE-62AD-F5F1-B2B2-E9257000DA83}"/>
              </a:ext>
            </a:extLst>
          </p:cNvPr>
          <p:cNvCxnSpPr>
            <a:cxnSpLocks/>
          </p:cNvCxnSpPr>
          <p:nvPr/>
        </p:nvCxnSpPr>
        <p:spPr>
          <a:xfrm>
            <a:off x="1248022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83680-76EA-8A08-FDA2-38E372E5228F}"/>
              </a:ext>
            </a:extLst>
          </p:cNvPr>
          <p:cNvSpPr txBox="1"/>
          <p:nvPr/>
        </p:nvSpPr>
        <p:spPr>
          <a:xfrm>
            <a:off x="13055264" y="1594264"/>
            <a:ext cx="559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emergência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1DFFD26-F725-5C10-E528-3D83C6FA5D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6112"/>
          <a:stretch/>
        </p:blipFill>
        <p:spPr>
          <a:xfrm>
            <a:off x="12595386" y="1760916"/>
            <a:ext cx="450850" cy="3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63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5930366" y="2240595"/>
            <a:ext cx="6261634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505402" y="1594264"/>
            <a:ext cx="573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emergência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Analitycs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29C034B8-9457-E1D7-C98A-43E3C906FC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6112"/>
          <a:stretch/>
        </p:blipFill>
        <p:spPr>
          <a:xfrm>
            <a:off x="6045524" y="1760916"/>
            <a:ext cx="450850" cy="39081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3517A1-40B3-1C8E-B0D9-474D935D19A7}"/>
              </a:ext>
            </a:extLst>
          </p:cNvPr>
          <p:cNvCxnSpPr>
            <a:cxnSpLocks/>
          </p:cNvCxnSpPr>
          <p:nvPr/>
        </p:nvCxnSpPr>
        <p:spPr>
          <a:xfrm>
            <a:off x="12479482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E6EC96-42FD-BD57-F28A-2CC08EBDCB6E}"/>
              </a:ext>
            </a:extLst>
          </p:cNvPr>
          <p:cNvSpPr txBox="1"/>
          <p:nvPr/>
        </p:nvSpPr>
        <p:spPr>
          <a:xfrm>
            <a:off x="13054519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crítico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50D2E59-2B36-5394-83E8-790CAA6A14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579"/>
          <a:stretch/>
        </p:blipFill>
        <p:spPr>
          <a:xfrm>
            <a:off x="12617468" y="1756209"/>
            <a:ext cx="387916" cy="3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0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crítico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Analitycs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C9A75AB-70BB-C39D-C9E4-CF66313AA6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8579"/>
          <a:stretch/>
        </p:blipFill>
        <p:spPr>
          <a:xfrm>
            <a:off x="6444684" y="1756209"/>
            <a:ext cx="387916" cy="3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4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m 29" descr="Seguro para funcionário temporário - Contratação Individual">
            <a:extLst>
              <a:ext uri="{FF2B5EF4-FFF2-40B4-BE49-F238E27FC236}">
                <a16:creationId xmlns:a16="http://schemas.microsoft.com/office/drawing/2014/main" id="{F5C2F742-D7E7-7BB5-8DD0-E251FCEA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1" r="2311"/>
          <a:stretch>
            <a:fillRect/>
          </a:stretch>
        </p:blipFill>
        <p:spPr bwMode="auto">
          <a:xfrm>
            <a:off x="4827060" y="385519"/>
            <a:ext cx="1632075" cy="1747923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 descr="7 qualidades que todo funcionário de provedores deve ter - ISPBLOG">
            <a:extLst>
              <a:ext uri="{FF2B5EF4-FFF2-40B4-BE49-F238E27FC236}">
                <a16:creationId xmlns:a16="http://schemas.microsoft.com/office/drawing/2014/main" id="{B4A92E0E-6126-B321-5080-6FEC05B0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35082"/>
          <a:stretch>
            <a:fillRect/>
          </a:stretch>
        </p:blipFill>
        <p:spPr bwMode="auto">
          <a:xfrm>
            <a:off x="2960454" y="386053"/>
            <a:ext cx="1611918" cy="1747548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Permisos y licencias de los funcionarios públicos | Permisos funcionarios">
            <a:extLst>
              <a:ext uri="{FF2B5EF4-FFF2-40B4-BE49-F238E27FC236}">
                <a16:creationId xmlns:a16="http://schemas.microsoft.com/office/drawing/2014/main" id="{C148B1C9-3523-5DE1-43A1-AC0AF975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r="15218"/>
          <a:stretch>
            <a:fillRect/>
          </a:stretch>
        </p:blipFill>
        <p:spPr bwMode="auto">
          <a:xfrm>
            <a:off x="204245" y="386052"/>
            <a:ext cx="2997913" cy="3042947"/>
          </a:xfrm>
          <a:custGeom>
            <a:avLst/>
            <a:gdLst>
              <a:gd name="connsiteX0" fmla="*/ 563284 w 2449234"/>
              <a:gd name="connsiteY0" fmla="*/ 0 h 2486026"/>
              <a:gd name="connsiteX1" fmla="*/ 2449234 w 2449234"/>
              <a:gd name="connsiteY1" fmla="*/ 0 h 2486026"/>
              <a:gd name="connsiteX2" fmla="*/ 1885950 w 2449234"/>
              <a:gd name="connsiteY2" fmla="*/ 2486026 h 2486026"/>
              <a:gd name="connsiteX3" fmla="*/ 0 w 2449234"/>
              <a:gd name="connsiteY3" fmla="*/ 2486026 h 2486026"/>
              <a:gd name="connsiteX4" fmla="*/ 563284 w 2449234"/>
              <a:gd name="connsiteY4" fmla="*/ 0 h 248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234" h="2486026">
                <a:moveTo>
                  <a:pt x="563284" y="0"/>
                </a:moveTo>
                <a:lnTo>
                  <a:pt x="2449234" y="0"/>
                </a:lnTo>
                <a:lnTo>
                  <a:pt x="1885950" y="2486026"/>
                </a:lnTo>
                <a:lnTo>
                  <a:pt x="0" y="2486026"/>
                </a:lnTo>
                <a:lnTo>
                  <a:pt x="56328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Muito além do salário: afinal, qual o custo de um funcionário para a  empresa?">
            <a:extLst>
              <a:ext uri="{FF2B5EF4-FFF2-40B4-BE49-F238E27FC236}">
                <a16:creationId xmlns:a16="http://schemas.microsoft.com/office/drawing/2014/main" id="{A6B85030-166B-D529-8033-519E7E9B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0571"/>
          <a:stretch>
            <a:fillRect/>
          </a:stretch>
        </p:blipFill>
        <p:spPr bwMode="auto">
          <a:xfrm>
            <a:off x="8516050" y="383044"/>
            <a:ext cx="1604284" cy="1747923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  <a:gd name="connsiteX4" fmla="*/ 610764 w 2496714"/>
              <a:gd name="connsiteY4" fmla="*/ 0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lnTo>
                  <a:pt x="61076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Funcionário público pode abrir empresa? - ServidoresMG">
            <a:extLst>
              <a:ext uri="{FF2B5EF4-FFF2-40B4-BE49-F238E27FC236}">
                <a16:creationId xmlns:a16="http://schemas.microsoft.com/office/drawing/2014/main" id="{469A23D3-95D8-82AE-0D8D-7F88C9AD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r="111"/>
          <a:stretch>
            <a:fillRect/>
          </a:stretch>
        </p:blipFill>
        <p:spPr bwMode="auto">
          <a:xfrm>
            <a:off x="10338626" y="386320"/>
            <a:ext cx="1632075" cy="1745620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Qual é o funcionário ideal para um programa de idiomas?">
            <a:extLst>
              <a:ext uri="{FF2B5EF4-FFF2-40B4-BE49-F238E27FC236}">
                <a16:creationId xmlns:a16="http://schemas.microsoft.com/office/drawing/2014/main" id="{0484C4A4-A9AC-D259-2EEF-E4AF0A9E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r="26635"/>
          <a:stretch>
            <a:fillRect/>
          </a:stretch>
        </p:blipFill>
        <p:spPr bwMode="auto">
          <a:xfrm>
            <a:off x="6665683" y="383044"/>
            <a:ext cx="1604284" cy="1750467"/>
          </a:xfrm>
          <a:custGeom>
            <a:avLst/>
            <a:gdLst>
              <a:gd name="connsiteX0" fmla="*/ 613942 w 2499892"/>
              <a:gd name="connsiteY0" fmla="*/ 0 h 2709605"/>
              <a:gd name="connsiteX1" fmla="*/ 2499892 w 2499892"/>
              <a:gd name="connsiteY1" fmla="*/ 0 h 2709605"/>
              <a:gd name="connsiteX2" fmla="*/ 1885950 w 2499892"/>
              <a:gd name="connsiteY2" fmla="*/ 2709605 h 2709605"/>
              <a:gd name="connsiteX3" fmla="*/ 0 w 2499892"/>
              <a:gd name="connsiteY3" fmla="*/ 2709605 h 27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9892" h="2709605">
                <a:moveTo>
                  <a:pt x="613942" y="0"/>
                </a:moveTo>
                <a:lnTo>
                  <a:pt x="2499892" y="0"/>
                </a:lnTo>
                <a:lnTo>
                  <a:pt x="1885950" y="2709605"/>
                </a:lnTo>
                <a:lnTo>
                  <a:pt x="0" y="27096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CE0EB5-4B6C-D61A-AAA5-AF8E21460AB2}"/>
              </a:ext>
            </a:extLst>
          </p:cNvPr>
          <p:cNvCxnSpPr/>
          <p:nvPr/>
        </p:nvCxnSpPr>
        <p:spPr>
          <a:xfrm flipV="1">
            <a:off x="846667" y="690303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46E9B-78B9-874E-9C59-84BDC89FE3A4}"/>
              </a:ext>
            </a:extLst>
          </p:cNvPr>
          <p:cNvSpPr txBox="1"/>
          <p:nvPr/>
        </p:nvSpPr>
        <p:spPr>
          <a:xfrm>
            <a:off x="1078680" y="674589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FE7DEC-C683-02A3-9361-4B66A9B43A46}"/>
              </a:ext>
            </a:extLst>
          </p:cNvPr>
          <p:cNvSpPr txBox="1"/>
          <p:nvPr/>
        </p:nvSpPr>
        <p:spPr>
          <a:xfrm>
            <a:off x="1078680" y="7130613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</p:spTree>
    <p:extLst>
      <p:ext uri="{BB962C8B-B14F-4D97-AF65-F5344CB8AC3E}">
        <p14:creationId xmlns:p14="http://schemas.microsoft.com/office/powerpoint/2010/main" val="36571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m 29" descr="Seguro para funcionário temporário - Contratação Individual">
            <a:extLst>
              <a:ext uri="{FF2B5EF4-FFF2-40B4-BE49-F238E27FC236}">
                <a16:creationId xmlns:a16="http://schemas.microsoft.com/office/drawing/2014/main" id="{F5C2F742-D7E7-7BB5-8DD0-E251FCEA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1" r="2311"/>
          <a:stretch>
            <a:fillRect/>
          </a:stretch>
        </p:blipFill>
        <p:spPr bwMode="auto">
          <a:xfrm>
            <a:off x="2950635" y="398243"/>
            <a:ext cx="1632075" cy="1747923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 descr="7 qualidades que todo funcionário de provedores deve ter - ISPBLOG">
            <a:extLst>
              <a:ext uri="{FF2B5EF4-FFF2-40B4-BE49-F238E27FC236}">
                <a16:creationId xmlns:a16="http://schemas.microsoft.com/office/drawing/2014/main" id="{B4A92E0E-6126-B321-5080-6FEC05B0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35082"/>
          <a:stretch>
            <a:fillRect/>
          </a:stretch>
        </p:blipFill>
        <p:spPr bwMode="auto">
          <a:xfrm>
            <a:off x="221299" y="384171"/>
            <a:ext cx="2810247" cy="3046707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Permisos y licencias de los funcionarios públicos | Permisos funcionarios">
            <a:extLst>
              <a:ext uri="{FF2B5EF4-FFF2-40B4-BE49-F238E27FC236}">
                <a16:creationId xmlns:a16="http://schemas.microsoft.com/office/drawing/2014/main" id="{C148B1C9-3523-5DE1-43A1-AC0AF975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r="15218"/>
          <a:stretch>
            <a:fillRect/>
          </a:stretch>
        </p:blipFill>
        <p:spPr bwMode="auto">
          <a:xfrm>
            <a:off x="9997722" y="398071"/>
            <a:ext cx="1719786" cy="1745620"/>
          </a:xfrm>
          <a:custGeom>
            <a:avLst/>
            <a:gdLst>
              <a:gd name="connsiteX0" fmla="*/ 563284 w 2449234"/>
              <a:gd name="connsiteY0" fmla="*/ 0 h 2486026"/>
              <a:gd name="connsiteX1" fmla="*/ 2449234 w 2449234"/>
              <a:gd name="connsiteY1" fmla="*/ 0 h 2486026"/>
              <a:gd name="connsiteX2" fmla="*/ 1885950 w 2449234"/>
              <a:gd name="connsiteY2" fmla="*/ 2486026 h 2486026"/>
              <a:gd name="connsiteX3" fmla="*/ 0 w 2449234"/>
              <a:gd name="connsiteY3" fmla="*/ 2486026 h 2486026"/>
              <a:gd name="connsiteX4" fmla="*/ 563284 w 2449234"/>
              <a:gd name="connsiteY4" fmla="*/ 0 h 248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234" h="2486026">
                <a:moveTo>
                  <a:pt x="563284" y="0"/>
                </a:moveTo>
                <a:lnTo>
                  <a:pt x="2449234" y="0"/>
                </a:lnTo>
                <a:lnTo>
                  <a:pt x="1885950" y="2486026"/>
                </a:lnTo>
                <a:lnTo>
                  <a:pt x="0" y="2486026"/>
                </a:lnTo>
                <a:lnTo>
                  <a:pt x="56328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Muito além do salário: afinal, qual o custo de um funcionário para a  empresa?">
            <a:extLst>
              <a:ext uri="{FF2B5EF4-FFF2-40B4-BE49-F238E27FC236}">
                <a16:creationId xmlns:a16="http://schemas.microsoft.com/office/drawing/2014/main" id="{A6B85030-166B-D529-8033-519E7E9B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0571"/>
          <a:stretch>
            <a:fillRect/>
          </a:stretch>
        </p:blipFill>
        <p:spPr bwMode="auto">
          <a:xfrm>
            <a:off x="6639625" y="395768"/>
            <a:ext cx="1604284" cy="1747923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  <a:gd name="connsiteX4" fmla="*/ 610764 w 2496714"/>
              <a:gd name="connsiteY4" fmla="*/ 0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lnTo>
                  <a:pt x="61076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Funcionário público pode abrir empresa? - ServidoresMG">
            <a:extLst>
              <a:ext uri="{FF2B5EF4-FFF2-40B4-BE49-F238E27FC236}">
                <a16:creationId xmlns:a16="http://schemas.microsoft.com/office/drawing/2014/main" id="{469A23D3-95D8-82AE-0D8D-7F88C9AD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r="111"/>
          <a:stretch>
            <a:fillRect/>
          </a:stretch>
        </p:blipFill>
        <p:spPr bwMode="auto">
          <a:xfrm>
            <a:off x="8462201" y="399044"/>
            <a:ext cx="1632075" cy="1745620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Qual é o funcionário ideal para um programa de idiomas?">
            <a:extLst>
              <a:ext uri="{FF2B5EF4-FFF2-40B4-BE49-F238E27FC236}">
                <a16:creationId xmlns:a16="http://schemas.microsoft.com/office/drawing/2014/main" id="{0484C4A4-A9AC-D259-2EEF-E4AF0A9E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r="26635"/>
          <a:stretch>
            <a:fillRect/>
          </a:stretch>
        </p:blipFill>
        <p:spPr bwMode="auto">
          <a:xfrm>
            <a:off x="4789258" y="395768"/>
            <a:ext cx="1604284" cy="1750467"/>
          </a:xfrm>
          <a:custGeom>
            <a:avLst/>
            <a:gdLst>
              <a:gd name="connsiteX0" fmla="*/ 613942 w 2499892"/>
              <a:gd name="connsiteY0" fmla="*/ 0 h 2709605"/>
              <a:gd name="connsiteX1" fmla="*/ 2499892 w 2499892"/>
              <a:gd name="connsiteY1" fmla="*/ 0 h 2709605"/>
              <a:gd name="connsiteX2" fmla="*/ 1885950 w 2499892"/>
              <a:gd name="connsiteY2" fmla="*/ 2709605 h 2709605"/>
              <a:gd name="connsiteX3" fmla="*/ 0 w 2499892"/>
              <a:gd name="connsiteY3" fmla="*/ 2709605 h 27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9892" h="2709605">
                <a:moveTo>
                  <a:pt x="613942" y="0"/>
                </a:moveTo>
                <a:lnTo>
                  <a:pt x="2499892" y="0"/>
                </a:lnTo>
                <a:lnTo>
                  <a:pt x="1885950" y="2709605"/>
                </a:lnTo>
                <a:lnTo>
                  <a:pt x="0" y="27096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D9E4521-AD97-ACC4-E8E9-E97306283B23}"/>
              </a:ext>
            </a:extLst>
          </p:cNvPr>
          <p:cNvCxnSpPr/>
          <p:nvPr/>
        </p:nvCxnSpPr>
        <p:spPr>
          <a:xfrm flipV="1">
            <a:off x="846667" y="6914052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ADA43E-C3BF-CCB1-3442-DC05CE041933}"/>
              </a:ext>
            </a:extLst>
          </p:cNvPr>
          <p:cNvSpPr txBox="1"/>
          <p:nvPr/>
        </p:nvSpPr>
        <p:spPr>
          <a:xfrm>
            <a:off x="1078680" y="6756903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5C471-5E65-C575-298B-97DC49F1807A}"/>
              </a:ext>
            </a:extLst>
          </p:cNvPr>
          <p:cNvSpPr txBox="1"/>
          <p:nvPr/>
        </p:nvSpPr>
        <p:spPr>
          <a:xfrm>
            <a:off x="1078680" y="7141626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</p:spTree>
    <p:extLst>
      <p:ext uri="{BB962C8B-B14F-4D97-AF65-F5344CB8AC3E}">
        <p14:creationId xmlns:p14="http://schemas.microsoft.com/office/powerpoint/2010/main" val="20690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m 29" descr="Seguro para funcionário temporário - Contratação Individual">
            <a:extLst>
              <a:ext uri="{FF2B5EF4-FFF2-40B4-BE49-F238E27FC236}">
                <a16:creationId xmlns:a16="http://schemas.microsoft.com/office/drawing/2014/main" id="{F5C2F742-D7E7-7BB5-8DD0-E251FCEA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1" r="2311"/>
          <a:stretch>
            <a:fillRect/>
          </a:stretch>
        </p:blipFill>
        <p:spPr bwMode="auto">
          <a:xfrm>
            <a:off x="225025" y="339184"/>
            <a:ext cx="2829886" cy="3030757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 descr="7 qualidades que todo funcionário de provedores deve ter - ISPBLOG">
            <a:extLst>
              <a:ext uri="{FF2B5EF4-FFF2-40B4-BE49-F238E27FC236}">
                <a16:creationId xmlns:a16="http://schemas.microsoft.com/office/drawing/2014/main" id="{B4A92E0E-6126-B321-5080-6FEC05B0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35082"/>
          <a:stretch>
            <a:fillRect/>
          </a:stretch>
        </p:blipFill>
        <p:spPr bwMode="auto">
          <a:xfrm>
            <a:off x="10051483" y="395767"/>
            <a:ext cx="1612264" cy="1747923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Permisos y licencias de los funcionarios públicos | Permisos funcionarios">
            <a:extLst>
              <a:ext uri="{FF2B5EF4-FFF2-40B4-BE49-F238E27FC236}">
                <a16:creationId xmlns:a16="http://schemas.microsoft.com/office/drawing/2014/main" id="{C148B1C9-3523-5DE1-43A1-AC0AF975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r="15218"/>
          <a:stretch>
            <a:fillRect/>
          </a:stretch>
        </p:blipFill>
        <p:spPr bwMode="auto">
          <a:xfrm>
            <a:off x="8373774" y="398071"/>
            <a:ext cx="1719786" cy="1745620"/>
          </a:xfrm>
          <a:custGeom>
            <a:avLst/>
            <a:gdLst>
              <a:gd name="connsiteX0" fmla="*/ 563284 w 2449234"/>
              <a:gd name="connsiteY0" fmla="*/ 0 h 2486026"/>
              <a:gd name="connsiteX1" fmla="*/ 2449234 w 2449234"/>
              <a:gd name="connsiteY1" fmla="*/ 0 h 2486026"/>
              <a:gd name="connsiteX2" fmla="*/ 1885950 w 2449234"/>
              <a:gd name="connsiteY2" fmla="*/ 2486026 h 2486026"/>
              <a:gd name="connsiteX3" fmla="*/ 0 w 2449234"/>
              <a:gd name="connsiteY3" fmla="*/ 2486026 h 2486026"/>
              <a:gd name="connsiteX4" fmla="*/ 563284 w 2449234"/>
              <a:gd name="connsiteY4" fmla="*/ 0 h 248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234" h="2486026">
                <a:moveTo>
                  <a:pt x="563284" y="0"/>
                </a:moveTo>
                <a:lnTo>
                  <a:pt x="2449234" y="0"/>
                </a:lnTo>
                <a:lnTo>
                  <a:pt x="1885950" y="2486026"/>
                </a:lnTo>
                <a:lnTo>
                  <a:pt x="0" y="2486026"/>
                </a:lnTo>
                <a:lnTo>
                  <a:pt x="56328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Muito além do salário: afinal, qual o custo de um funcionário para a  empresa?">
            <a:extLst>
              <a:ext uri="{FF2B5EF4-FFF2-40B4-BE49-F238E27FC236}">
                <a16:creationId xmlns:a16="http://schemas.microsoft.com/office/drawing/2014/main" id="{A6B85030-166B-D529-8033-519E7E9B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0571"/>
          <a:stretch>
            <a:fillRect/>
          </a:stretch>
        </p:blipFill>
        <p:spPr bwMode="auto">
          <a:xfrm>
            <a:off x="5015677" y="395768"/>
            <a:ext cx="1604284" cy="1747923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  <a:gd name="connsiteX4" fmla="*/ 610764 w 2496714"/>
              <a:gd name="connsiteY4" fmla="*/ 0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lnTo>
                  <a:pt x="61076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Funcionário público pode abrir empresa? - ServidoresMG">
            <a:extLst>
              <a:ext uri="{FF2B5EF4-FFF2-40B4-BE49-F238E27FC236}">
                <a16:creationId xmlns:a16="http://schemas.microsoft.com/office/drawing/2014/main" id="{469A23D3-95D8-82AE-0D8D-7F88C9AD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r="111"/>
          <a:stretch>
            <a:fillRect/>
          </a:stretch>
        </p:blipFill>
        <p:spPr bwMode="auto">
          <a:xfrm>
            <a:off x="6838253" y="399044"/>
            <a:ext cx="1632075" cy="1745620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Qual é o funcionário ideal para um programa de idiomas?">
            <a:extLst>
              <a:ext uri="{FF2B5EF4-FFF2-40B4-BE49-F238E27FC236}">
                <a16:creationId xmlns:a16="http://schemas.microsoft.com/office/drawing/2014/main" id="{0484C4A4-A9AC-D259-2EEF-E4AF0A9E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r="26635"/>
          <a:stretch>
            <a:fillRect/>
          </a:stretch>
        </p:blipFill>
        <p:spPr bwMode="auto">
          <a:xfrm>
            <a:off x="3165310" y="395768"/>
            <a:ext cx="1604284" cy="1750467"/>
          </a:xfrm>
          <a:custGeom>
            <a:avLst/>
            <a:gdLst>
              <a:gd name="connsiteX0" fmla="*/ 613942 w 2499892"/>
              <a:gd name="connsiteY0" fmla="*/ 0 h 2709605"/>
              <a:gd name="connsiteX1" fmla="*/ 2499892 w 2499892"/>
              <a:gd name="connsiteY1" fmla="*/ 0 h 2709605"/>
              <a:gd name="connsiteX2" fmla="*/ 1885950 w 2499892"/>
              <a:gd name="connsiteY2" fmla="*/ 2709605 h 2709605"/>
              <a:gd name="connsiteX3" fmla="*/ 0 w 2499892"/>
              <a:gd name="connsiteY3" fmla="*/ 2709605 h 27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9892" h="2709605">
                <a:moveTo>
                  <a:pt x="613942" y="0"/>
                </a:moveTo>
                <a:lnTo>
                  <a:pt x="2499892" y="0"/>
                </a:lnTo>
                <a:lnTo>
                  <a:pt x="1885950" y="2709605"/>
                </a:lnTo>
                <a:lnTo>
                  <a:pt x="0" y="27096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059A73F-DB32-1DCD-3486-161F313E8DC2}"/>
              </a:ext>
            </a:extLst>
          </p:cNvPr>
          <p:cNvCxnSpPr/>
          <p:nvPr/>
        </p:nvCxnSpPr>
        <p:spPr>
          <a:xfrm flipV="1">
            <a:off x="846667" y="70151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3D0C36-473B-781F-119E-A25162567697}"/>
              </a:ext>
            </a:extLst>
          </p:cNvPr>
          <p:cNvSpPr txBox="1"/>
          <p:nvPr/>
        </p:nvSpPr>
        <p:spPr>
          <a:xfrm>
            <a:off x="1078680" y="6938756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CF8865-BA67-4026-4863-5FC434FE32CF}"/>
              </a:ext>
            </a:extLst>
          </p:cNvPr>
          <p:cNvSpPr txBox="1"/>
          <p:nvPr/>
        </p:nvSpPr>
        <p:spPr>
          <a:xfrm>
            <a:off x="1078680" y="7242755"/>
            <a:ext cx="86558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Isabella</a:t>
            </a:r>
          </a:p>
        </p:txBody>
      </p:sp>
    </p:spTree>
    <p:extLst>
      <p:ext uri="{BB962C8B-B14F-4D97-AF65-F5344CB8AC3E}">
        <p14:creationId xmlns:p14="http://schemas.microsoft.com/office/powerpoint/2010/main" val="5027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m 29" descr="Seguro para funcionário temporário - Contratação Individual">
            <a:extLst>
              <a:ext uri="{FF2B5EF4-FFF2-40B4-BE49-F238E27FC236}">
                <a16:creationId xmlns:a16="http://schemas.microsoft.com/office/drawing/2014/main" id="{F5C2F742-D7E7-7BB5-8DD0-E251FCEA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1" r="2311"/>
          <a:stretch>
            <a:fillRect/>
          </a:stretch>
        </p:blipFill>
        <p:spPr bwMode="auto">
          <a:xfrm>
            <a:off x="10062260" y="428526"/>
            <a:ext cx="1601487" cy="1715164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 descr="7 qualidades que todo funcionário de provedores deve ter - ISPBLOG">
            <a:extLst>
              <a:ext uri="{FF2B5EF4-FFF2-40B4-BE49-F238E27FC236}">
                <a16:creationId xmlns:a16="http://schemas.microsoft.com/office/drawing/2014/main" id="{B4A92E0E-6126-B321-5080-6FEC05B0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35082"/>
          <a:stretch>
            <a:fillRect/>
          </a:stretch>
        </p:blipFill>
        <p:spPr bwMode="auto">
          <a:xfrm>
            <a:off x="8449996" y="396553"/>
            <a:ext cx="1612264" cy="1747923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Permisos y licencias de los funcionarios públicos | Permisos funcionarios">
            <a:extLst>
              <a:ext uri="{FF2B5EF4-FFF2-40B4-BE49-F238E27FC236}">
                <a16:creationId xmlns:a16="http://schemas.microsoft.com/office/drawing/2014/main" id="{C148B1C9-3523-5DE1-43A1-AC0AF975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r="15218"/>
          <a:stretch>
            <a:fillRect/>
          </a:stretch>
        </p:blipFill>
        <p:spPr bwMode="auto">
          <a:xfrm>
            <a:off x="6772287" y="398857"/>
            <a:ext cx="1719786" cy="1745620"/>
          </a:xfrm>
          <a:custGeom>
            <a:avLst/>
            <a:gdLst>
              <a:gd name="connsiteX0" fmla="*/ 563284 w 2449234"/>
              <a:gd name="connsiteY0" fmla="*/ 0 h 2486026"/>
              <a:gd name="connsiteX1" fmla="*/ 2449234 w 2449234"/>
              <a:gd name="connsiteY1" fmla="*/ 0 h 2486026"/>
              <a:gd name="connsiteX2" fmla="*/ 1885950 w 2449234"/>
              <a:gd name="connsiteY2" fmla="*/ 2486026 h 2486026"/>
              <a:gd name="connsiteX3" fmla="*/ 0 w 2449234"/>
              <a:gd name="connsiteY3" fmla="*/ 2486026 h 2486026"/>
              <a:gd name="connsiteX4" fmla="*/ 563284 w 2449234"/>
              <a:gd name="connsiteY4" fmla="*/ 0 h 248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234" h="2486026">
                <a:moveTo>
                  <a:pt x="563284" y="0"/>
                </a:moveTo>
                <a:lnTo>
                  <a:pt x="2449234" y="0"/>
                </a:lnTo>
                <a:lnTo>
                  <a:pt x="1885950" y="2486026"/>
                </a:lnTo>
                <a:lnTo>
                  <a:pt x="0" y="2486026"/>
                </a:lnTo>
                <a:lnTo>
                  <a:pt x="56328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Muito além do salário: afinal, qual o custo de um funcionário para a  empresa?">
            <a:extLst>
              <a:ext uri="{FF2B5EF4-FFF2-40B4-BE49-F238E27FC236}">
                <a16:creationId xmlns:a16="http://schemas.microsoft.com/office/drawing/2014/main" id="{A6B85030-166B-D529-8033-519E7E9B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0571"/>
          <a:stretch>
            <a:fillRect/>
          </a:stretch>
        </p:blipFill>
        <p:spPr bwMode="auto">
          <a:xfrm>
            <a:off x="3414190" y="396554"/>
            <a:ext cx="1604284" cy="1747923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  <a:gd name="connsiteX4" fmla="*/ 610764 w 2496714"/>
              <a:gd name="connsiteY4" fmla="*/ 0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lnTo>
                  <a:pt x="61076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Funcionário público pode abrir empresa? - ServidoresMG">
            <a:extLst>
              <a:ext uri="{FF2B5EF4-FFF2-40B4-BE49-F238E27FC236}">
                <a16:creationId xmlns:a16="http://schemas.microsoft.com/office/drawing/2014/main" id="{469A23D3-95D8-82AE-0D8D-7F88C9AD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r="111"/>
          <a:stretch>
            <a:fillRect/>
          </a:stretch>
        </p:blipFill>
        <p:spPr bwMode="auto">
          <a:xfrm>
            <a:off x="5236766" y="399830"/>
            <a:ext cx="1632075" cy="1745620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Qual é o funcionário ideal para um programa de idiomas?">
            <a:extLst>
              <a:ext uri="{FF2B5EF4-FFF2-40B4-BE49-F238E27FC236}">
                <a16:creationId xmlns:a16="http://schemas.microsoft.com/office/drawing/2014/main" id="{0484C4A4-A9AC-D259-2EEF-E4AF0A9E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r="26635"/>
          <a:stretch>
            <a:fillRect/>
          </a:stretch>
        </p:blipFill>
        <p:spPr bwMode="auto">
          <a:xfrm>
            <a:off x="277069" y="395768"/>
            <a:ext cx="2725797" cy="2974173"/>
          </a:xfrm>
          <a:custGeom>
            <a:avLst/>
            <a:gdLst>
              <a:gd name="connsiteX0" fmla="*/ 613942 w 2499892"/>
              <a:gd name="connsiteY0" fmla="*/ 0 h 2709605"/>
              <a:gd name="connsiteX1" fmla="*/ 2499892 w 2499892"/>
              <a:gd name="connsiteY1" fmla="*/ 0 h 2709605"/>
              <a:gd name="connsiteX2" fmla="*/ 1885950 w 2499892"/>
              <a:gd name="connsiteY2" fmla="*/ 2709605 h 2709605"/>
              <a:gd name="connsiteX3" fmla="*/ 0 w 2499892"/>
              <a:gd name="connsiteY3" fmla="*/ 2709605 h 27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9892" h="2709605">
                <a:moveTo>
                  <a:pt x="613942" y="0"/>
                </a:moveTo>
                <a:lnTo>
                  <a:pt x="2499892" y="0"/>
                </a:lnTo>
                <a:lnTo>
                  <a:pt x="1885950" y="2709605"/>
                </a:lnTo>
                <a:lnTo>
                  <a:pt x="0" y="27096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86558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Isabella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64A5C14-7A7A-587D-0FF6-6A0D9EE8F753}"/>
              </a:ext>
            </a:extLst>
          </p:cNvPr>
          <p:cNvCxnSpPr/>
          <p:nvPr/>
        </p:nvCxnSpPr>
        <p:spPr>
          <a:xfrm flipV="1">
            <a:off x="846666" y="697661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AF385B-5228-D3B0-55A1-6ECD35EFF717}"/>
              </a:ext>
            </a:extLst>
          </p:cNvPr>
          <p:cNvSpPr txBox="1"/>
          <p:nvPr/>
        </p:nvSpPr>
        <p:spPr>
          <a:xfrm>
            <a:off x="1078679" y="681946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CFEACD-6A7F-8FFC-5580-243330A6189E}"/>
              </a:ext>
            </a:extLst>
          </p:cNvPr>
          <p:cNvSpPr txBox="1"/>
          <p:nvPr/>
        </p:nvSpPr>
        <p:spPr>
          <a:xfrm>
            <a:off x="1078680" y="7204187"/>
            <a:ext cx="52744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4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</p:spTree>
    <p:extLst>
      <p:ext uri="{BB962C8B-B14F-4D97-AF65-F5344CB8AC3E}">
        <p14:creationId xmlns:p14="http://schemas.microsoft.com/office/powerpoint/2010/main" val="106787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m 29" descr="Seguro para funcionário temporário - Contratação Individual">
            <a:extLst>
              <a:ext uri="{FF2B5EF4-FFF2-40B4-BE49-F238E27FC236}">
                <a16:creationId xmlns:a16="http://schemas.microsoft.com/office/drawing/2014/main" id="{F5C2F742-D7E7-7BB5-8DD0-E251FCEA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1" r="2311"/>
          <a:stretch>
            <a:fillRect/>
          </a:stretch>
        </p:blipFill>
        <p:spPr bwMode="auto">
          <a:xfrm>
            <a:off x="8305650" y="382799"/>
            <a:ext cx="1601487" cy="1715164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 descr="7 qualidades que todo funcionário de provedores deve ter - ISPBLOG">
            <a:extLst>
              <a:ext uri="{FF2B5EF4-FFF2-40B4-BE49-F238E27FC236}">
                <a16:creationId xmlns:a16="http://schemas.microsoft.com/office/drawing/2014/main" id="{B4A92E0E-6126-B321-5080-6FEC05B0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35082"/>
          <a:stretch>
            <a:fillRect/>
          </a:stretch>
        </p:blipFill>
        <p:spPr bwMode="auto">
          <a:xfrm>
            <a:off x="6693386" y="350826"/>
            <a:ext cx="1612264" cy="1747923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Permisos y licencias de los funcionarios públicos | Permisos funcionarios">
            <a:extLst>
              <a:ext uri="{FF2B5EF4-FFF2-40B4-BE49-F238E27FC236}">
                <a16:creationId xmlns:a16="http://schemas.microsoft.com/office/drawing/2014/main" id="{C148B1C9-3523-5DE1-43A1-AC0AF975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r="15218"/>
          <a:stretch>
            <a:fillRect/>
          </a:stretch>
        </p:blipFill>
        <p:spPr bwMode="auto">
          <a:xfrm>
            <a:off x="5015677" y="353130"/>
            <a:ext cx="1719786" cy="1745620"/>
          </a:xfrm>
          <a:custGeom>
            <a:avLst/>
            <a:gdLst>
              <a:gd name="connsiteX0" fmla="*/ 563284 w 2449234"/>
              <a:gd name="connsiteY0" fmla="*/ 0 h 2486026"/>
              <a:gd name="connsiteX1" fmla="*/ 2449234 w 2449234"/>
              <a:gd name="connsiteY1" fmla="*/ 0 h 2486026"/>
              <a:gd name="connsiteX2" fmla="*/ 1885950 w 2449234"/>
              <a:gd name="connsiteY2" fmla="*/ 2486026 h 2486026"/>
              <a:gd name="connsiteX3" fmla="*/ 0 w 2449234"/>
              <a:gd name="connsiteY3" fmla="*/ 2486026 h 2486026"/>
              <a:gd name="connsiteX4" fmla="*/ 563284 w 2449234"/>
              <a:gd name="connsiteY4" fmla="*/ 0 h 248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234" h="2486026">
                <a:moveTo>
                  <a:pt x="563284" y="0"/>
                </a:moveTo>
                <a:lnTo>
                  <a:pt x="2449234" y="0"/>
                </a:lnTo>
                <a:lnTo>
                  <a:pt x="1885950" y="2486026"/>
                </a:lnTo>
                <a:lnTo>
                  <a:pt x="0" y="2486026"/>
                </a:lnTo>
                <a:lnTo>
                  <a:pt x="56328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Muito além do salário: afinal, qual o custo de um funcionário para a  empresa?">
            <a:extLst>
              <a:ext uri="{FF2B5EF4-FFF2-40B4-BE49-F238E27FC236}">
                <a16:creationId xmlns:a16="http://schemas.microsoft.com/office/drawing/2014/main" id="{A6B85030-166B-D529-8033-519E7E9B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0571"/>
          <a:stretch>
            <a:fillRect/>
          </a:stretch>
        </p:blipFill>
        <p:spPr bwMode="auto">
          <a:xfrm>
            <a:off x="277069" y="400091"/>
            <a:ext cx="2725797" cy="2969850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  <a:gd name="connsiteX4" fmla="*/ 610764 w 2496714"/>
              <a:gd name="connsiteY4" fmla="*/ 0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lnTo>
                  <a:pt x="61076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Funcionário público pode abrir empresa? - ServidoresMG">
            <a:extLst>
              <a:ext uri="{FF2B5EF4-FFF2-40B4-BE49-F238E27FC236}">
                <a16:creationId xmlns:a16="http://schemas.microsoft.com/office/drawing/2014/main" id="{469A23D3-95D8-82AE-0D8D-7F88C9AD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r="111"/>
          <a:stretch>
            <a:fillRect/>
          </a:stretch>
        </p:blipFill>
        <p:spPr bwMode="auto">
          <a:xfrm>
            <a:off x="3480156" y="354103"/>
            <a:ext cx="1632075" cy="1745620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Qual é o funcionário ideal para um programa de idiomas?">
            <a:extLst>
              <a:ext uri="{FF2B5EF4-FFF2-40B4-BE49-F238E27FC236}">
                <a16:creationId xmlns:a16="http://schemas.microsoft.com/office/drawing/2014/main" id="{0484C4A4-A9AC-D259-2EEF-E4AF0A9E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r="26635"/>
          <a:stretch>
            <a:fillRect/>
          </a:stretch>
        </p:blipFill>
        <p:spPr bwMode="auto">
          <a:xfrm>
            <a:off x="9717453" y="350826"/>
            <a:ext cx="1599842" cy="1745620"/>
          </a:xfrm>
          <a:custGeom>
            <a:avLst/>
            <a:gdLst>
              <a:gd name="connsiteX0" fmla="*/ 613942 w 2499892"/>
              <a:gd name="connsiteY0" fmla="*/ 0 h 2709605"/>
              <a:gd name="connsiteX1" fmla="*/ 2499892 w 2499892"/>
              <a:gd name="connsiteY1" fmla="*/ 0 h 2709605"/>
              <a:gd name="connsiteX2" fmla="*/ 1885950 w 2499892"/>
              <a:gd name="connsiteY2" fmla="*/ 2709605 h 2709605"/>
              <a:gd name="connsiteX3" fmla="*/ 0 w 2499892"/>
              <a:gd name="connsiteY3" fmla="*/ 2709605 h 27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9892" h="2709605">
                <a:moveTo>
                  <a:pt x="613942" y="0"/>
                </a:moveTo>
                <a:lnTo>
                  <a:pt x="2499892" y="0"/>
                </a:lnTo>
                <a:lnTo>
                  <a:pt x="1885950" y="2709605"/>
                </a:lnTo>
                <a:lnTo>
                  <a:pt x="0" y="27096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1C5B008-94E0-5EC4-6BC6-D0D31C17B9E3}"/>
              </a:ext>
            </a:extLst>
          </p:cNvPr>
          <p:cNvCxnSpPr/>
          <p:nvPr/>
        </p:nvCxnSpPr>
        <p:spPr>
          <a:xfrm flipV="1">
            <a:off x="846667" y="70532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C08F-B273-ACF3-10BB-20A395D94020}"/>
              </a:ext>
            </a:extLst>
          </p:cNvPr>
          <p:cNvSpPr txBox="1"/>
          <p:nvPr/>
        </p:nvSpPr>
        <p:spPr>
          <a:xfrm>
            <a:off x="1078680" y="6896132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C5A80-859E-3599-1A8E-E66C1D9C8103}"/>
              </a:ext>
            </a:extLst>
          </p:cNvPr>
          <p:cNvSpPr txBox="1"/>
          <p:nvPr/>
        </p:nvSpPr>
        <p:spPr>
          <a:xfrm>
            <a:off x="1078680" y="7280855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</p:spTree>
    <p:extLst>
      <p:ext uri="{BB962C8B-B14F-4D97-AF65-F5344CB8AC3E}">
        <p14:creationId xmlns:p14="http://schemas.microsoft.com/office/powerpoint/2010/main" val="10239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Onda do mar">
            <a:extLst>
              <a:ext uri="{FF2B5EF4-FFF2-40B4-BE49-F238E27FC236}">
                <a16:creationId xmlns:a16="http://schemas.microsoft.com/office/drawing/2014/main" id="{5D2D6237-AA9B-A42D-761E-4B5631BF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Seguro para funcionário temporário - Contratação Individual">
            <a:extLst>
              <a:ext uri="{FF2B5EF4-FFF2-40B4-BE49-F238E27FC236}">
                <a16:creationId xmlns:a16="http://schemas.microsoft.com/office/drawing/2014/main" id="{BED1EA17-439F-2041-F66D-B0BC684C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1" r="2311"/>
          <a:stretch>
            <a:fillRect/>
          </a:stretch>
        </p:blipFill>
        <p:spPr bwMode="auto">
          <a:xfrm>
            <a:off x="6727252" y="429012"/>
            <a:ext cx="1601487" cy="1715164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7 qualidades que todo funcionário de provedores deve ter - ISPBLOG">
            <a:extLst>
              <a:ext uri="{FF2B5EF4-FFF2-40B4-BE49-F238E27FC236}">
                <a16:creationId xmlns:a16="http://schemas.microsoft.com/office/drawing/2014/main" id="{EB342620-460E-EE4F-3183-30BB2CA4E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r="35082"/>
          <a:stretch>
            <a:fillRect/>
          </a:stretch>
        </p:blipFill>
        <p:spPr bwMode="auto">
          <a:xfrm>
            <a:off x="5114988" y="397039"/>
            <a:ext cx="1612264" cy="1747923"/>
          </a:xfrm>
          <a:custGeom>
            <a:avLst/>
            <a:gdLst>
              <a:gd name="connsiteX0" fmla="*/ 604289 w 2490239"/>
              <a:gd name="connsiteY0" fmla="*/ 0 h 2667001"/>
              <a:gd name="connsiteX1" fmla="*/ 2490239 w 2490239"/>
              <a:gd name="connsiteY1" fmla="*/ 0 h 2667001"/>
              <a:gd name="connsiteX2" fmla="*/ 1885950 w 2490239"/>
              <a:gd name="connsiteY2" fmla="*/ 2667001 h 2667001"/>
              <a:gd name="connsiteX3" fmla="*/ 0 w 2490239"/>
              <a:gd name="connsiteY3" fmla="*/ 2667001 h 2667001"/>
              <a:gd name="connsiteX4" fmla="*/ 604289 w 2490239"/>
              <a:gd name="connsiteY4" fmla="*/ 0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0239" h="2667001">
                <a:moveTo>
                  <a:pt x="604289" y="0"/>
                </a:moveTo>
                <a:lnTo>
                  <a:pt x="2490239" y="0"/>
                </a:lnTo>
                <a:lnTo>
                  <a:pt x="1885950" y="2667001"/>
                </a:lnTo>
                <a:lnTo>
                  <a:pt x="0" y="2667001"/>
                </a:lnTo>
                <a:lnTo>
                  <a:pt x="60428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Permisos y licencias de los funcionarios públicos | Permisos funcionarios">
            <a:extLst>
              <a:ext uri="{FF2B5EF4-FFF2-40B4-BE49-F238E27FC236}">
                <a16:creationId xmlns:a16="http://schemas.microsoft.com/office/drawing/2014/main" id="{9C7BB19B-5556-DF0B-85E6-5193CC028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r="15218"/>
          <a:stretch>
            <a:fillRect/>
          </a:stretch>
        </p:blipFill>
        <p:spPr bwMode="auto">
          <a:xfrm>
            <a:off x="3437279" y="399343"/>
            <a:ext cx="1719786" cy="1745620"/>
          </a:xfrm>
          <a:custGeom>
            <a:avLst/>
            <a:gdLst>
              <a:gd name="connsiteX0" fmla="*/ 563284 w 2449234"/>
              <a:gd name="connsiteY0" fmla="*/ 0 h 2486026"/>
              <a:gd name="connsiteX1" fmla="*/ 2449234 w 2449234"/>
              <a:gd name="connsiteY1" fmla="*/ 0 h 2486026"/>
              <a:gd name="connsiteX2" fmla="*/ 1885950 w 2449234"/>
              <a:gd name="connsiteY2" fmla="*/ 2486026 h 2486026"/>
              <a:gd name="connsiteX3" fmla="*/ 0 w 2449234"/>
              <a:gd name="connsiteY3" fmla="*/ 2486026 h 2486026"/>
              <a:gd name="connsiteX4" fmla="*/ 563284 w 2449234"/>
              <a:gd name="connsiteY4" fmla="*/ 0 h 248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234" h="2486026">
                <a:moveTo>
                  <a:pt x="563284" y="0"/>
                </a:moveTo>
                <a:lnTo>
                  <a:pt x="2449234" y="0"/>
                </a:lnTo>
                <a:lnTo>
                  <a:pt x="1885950" y="2486026"/>
                </a:lnTo>
                <a:lnTo>
                  <a:pt x="0" y="2486026"/>
                </a:lnTo>
                <a:lnTo>
                  <a:pt x="56328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Funcionário público pode abrir empresa? - ServidoresMG">
            <a:extLst>
              <a:ext uri="{FF2B5EF4-FFF2-40B4-BE49-F238E27FC236}">
                <a16:creationId xmlns:a16="http://schemas.microsoft.com/office/drawing/2014/main" id="{86B3EA81-8550-A27C-9AC3-7103B0F6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r="111"/>
          <a:stretch>
            <a:fillRect/>
          </a:stretch>
        </p:blipFill>
        <p:spPr bwMode="auto">
          <a:xfrm>
            <a:off x="332763" y="354103"/>
            <a:ext cx="2819671" cy="3015838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ito além do salário: afinal, qual o custo de um funcionário para a  empresa?">
            <a:extLst>
              <a:ext uri="{FF2B5EF4-FFF2-40B4-BE49-F238E27FC236}">
                <a16:creationId xmlns:a16="http://schemas.microsoft.com/office/drawing/2014/main" id="{0A25E79A-2237-EB51-B07F-9371EFE3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20571"/>
          <a:stretch>
            <a:fillRect/>
          </a:stretch>
        </p:blipFill>
        <p:spPr bwMode="auto">
          <a:xfrm>
            <a:off x="9738897" y="400091"/>
            <a:ext cx="1556954" cy="1696355"/>
          </a:xfrm>
          <a:custGeom>
            <a:avLst/>
            <a:gdLst>
              <a:gd name="connsiteX0" fmla="*/ 610764 w 2496714"/>
              <a:gd name="connsiteY0" fmla="*/ 0 h 2695576"/>
              <a:gd name="connsiteX1" fmla="*/ 2496714 w 2496714"/>
              <a:gd name="connsiteY1" fmla="*/ 0 h 2695576"/>
              <a:gd name="connsiteX2" fmla="*/ 1885950 w 2496714"/>
              <a:gd name="connsiteY2" fmla="*/ 2695576 h 2695576"/>
              <a:gd name="connsiteX3" fmla="*/ 0 w 2496714"/>
              <a:gd name="connsiteY3" fmla="*/ 2695576 h 2695576"/>
              <a:gd name="connsiteX4" fmla="*/ 610764 w 2496714"/>
              <a:gd name="connsiteY4" fmla="*/ 0 h 2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714" h="2695576">
                <a:moveTo>
                  <a:pt x="610764" y="0"/>
                </a:moveTo>
                <a:lnTo>
                  <a:pt x="2496714" y="0"/>
                </a:lnTo>
                <a:lnTo>
                  <a:pt x="1885950" y="2695576"/>
                </a:lnTo>
                <a:lnTo>
                  <a:pt x="0" y="2695576"/>
                </a:lnTo>
                <a:lnTo>
                  <a:pt x="61076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Qual é o funcionário ideal para um programa de idiomas?">
            <a:extLst>
              <a:ext uri="{FF2B5EF4-FFF2-40B4-BE49-F238E27FC236}">
                <a16:creationId xmlns:a16="http://schemas.microsoft.com/office/drawing/2014/main" id="{3B1A3E66-88B0-7785-0505-0215571A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5" r="26635"/>
          <a:stretch>
            <a:fillRect/>
          </a:stretch>
        </p:blipFill>
        <p:spPr bwMode="auto">
          <a:xfrm>
            <a:off x="8139055" y="397039"/>
            <a:ext cx="1599842" cy="1745620"/>
          </a:xfrm>
          <a:custGeom>
            <a:avLst/>
            <a:gdLst>
              <a:gd name="connsiteX0" fmla="*/ 613942 w 2499892"/>
              <a:gd name="connsiteY0" fmla="*/ 0 h 2709605"/>
              <a:gd name="connsiteX1" fmla="*/ 2499892 w 2499892"/>
              <a:gd name="connsiteY1" fmla="*/ 0 h 2709605"/>
              <a:gd name="connsiteX2" fmla="*/ 1885950 w 2499892"/>
              <a:gd name="connsiteY2" fmla="*/ 2709605 h 2709605"/>
              <a:gd name="connsiteX3" fmla="*/ 0 w 2499892"/>
              <a:gd name="connsiteY3" fmla="*/ 2709605 h 270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9892" h="2709605">
                <a:moveTo>
                  <a:pt x="613942" y="0"/>
                </a:moveTo>
                <a:lnTo>
                  <a:pt x="2499892" y="0"/>
                </a:lnTo>
                <a:lnTo>
                  <a:pt x="1885950" y="2709605"/>
                </a:lnTo>
                <a:lnTo>
                  <a:pt x="0" y="27096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A0B6784-BD19-2B4B-E1DA-2BE9899095EC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A06208-4705-9117-9773-E747140F811F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887B37-ADF4-E9A0-5DCB-F2AD50777CA0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DA373-6D66-752C-E9E1-89342F0B9B22}"/>
              </a:ext>
            </a:extLst>
          </p:cNvPr>
          <p:cNvSpPr txBox="1"/>
          <p:nvPr/>
        </p:nvSpPr>
        <p:spPr>
          <a:xfrm>
            <a:off x="1078680" y="4562507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</p:spTree>
    <p:extLst>
      <p:ext uri="{BB962C8B-B14F-4D97-AF65-F5344CB8AC3E}">
        <p14:creationId xmlns:p14="http://schemas.microsoft.com/office/powerpoint/2010/main" val="22754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1868754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779480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3282539" y="2598259"/>
            <a:ext cx="562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CF11EC-7B64-BDBE-451E-BF119BB3A020}"/>
              </a:ext>
            </a:extLst>
          </p:cNvPr>
          <p:cNvCxnSpPr>
            <a:cxnSpLocks/>
          </p:cNvCxnSpPr>
          <p:nvPr/>
        </p:nvCxnSpPr>
        <p:spPr>
          <a:xfrm flipH="1">
            <a:off x="-450950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595DA3-229C-ADE0-FACE-3EE72BF1C095}"/>
              </a:ext>
            </a:extLst>
          </p:cNvPr>
          <p:cNvSpPr txBox="1"/>
          <p:nvPr/>
        </p:nvSpPr>
        <p:spPr>
          <a:xfrm>
            <a:off x="-461544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</p:spTree>
    <p:extLst>
      <p:ext uri="{BB962C8B-B14F-4D97-AF65-F5344CB8AC3E}">
        <p14:creationId xmlns:p14="http://schemas.microsoft.com/office/powerpoint/2010/main" val="4066118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394</Words>
  <Application>Microsoft Office PowerPoint</Application>
  <PresentationFormat>Widescreen</PresentationFormat>
  <Paragraphs>140</Paragraphs>
  <Slides>28</Slides>
  <Notes>22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Franklin Gothic Book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Souza</cp:lastModifiedBy>
  <cp:revision>2</cp:revision>
  <dcterms:created xsi:type="dcterms:W3CDTF">2023-10-28T20:40:32Z</dcterms:created>
  <dcterms:modified xsi:type="dcterms:W3CDTF">2023-10-30T03:39:59Z</dcterms:modified>
</cp:coreProperties>
</file>